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0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A3A7C-7915-453F-AC01-0F1373C72D4C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47BE6-D1DF-4381-830E-D3A6FB5C1D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47BE6-D1DF-4381-830E-D3A6FB5C1D7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D4EC-C69E-4224-BF11-7BB7B7757D3A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89517-78B8-44CF-A2D9-975C886BA3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D4EC-C69E-4224-BF11-7BB7B7757D3A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89517-78B8-44CF-A2D9-975C886BA3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D4EC-C69E-4224-BF11-7BB7B7757D3A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89517-78B8-44CF-A2D9-975C886BA3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D4EC-C69E-4224-BF11-7BB7B7757D3A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89517-78B8-44CF-A2D9-975C886BA3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D4EC-C69E-4224-BF11-7BB7B7757D3A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89517-78B8-44CF-A2D9-975C886BA3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D4EC-C69E-4224-BF11-7BB7B7757D3A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89517-78B8-44CF-A2D9-975C886BA3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D4EC-C69E-4224-BF11-7BB7B7757D3A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89517-78B8-44CF-A2D9-975C886BA3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D4EC-C69E-4224-BF11-7BB7B7757D3A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89517-78B8-44CF-A2D9-975C886BA3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D4EC-C69E-4224-BF11-7BB7B7757D3A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89517-78B8-44CF-A2D9-975C886BA3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D4EC-C69E-4224-BF11-7BB7B7757D3A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89517-78B8-44CF-A2D9-975C886BA3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D4EC-C69E-4224-BF11-7BB7B7757D3A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89517-78B8-44CF-A2D9-975C886BA3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9D4EC-C69E-4224-BF11-7BB7B7757D3A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89517-78B8-44CF-A2D9-975C886BA3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Recent U.S. Foreign Policy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Two takes on “Empire”</a:t>
            </a:r>
            <a:endParaRPr lang="en-US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Examining the empire of bases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Data Sources</a:t>
            </a:r>
          </a:p>
          <a:p>
            <a:r>
              <a:rPr lang="en-US" sz="2000" b="1" dirty="0" smtClean="0"/>
              <a:t>DOD Base Structure Report</a:t>
            </a:r>
          </a:p>
          <a:p>
            <a:r>
              <a:rPr lang="en-US" sz="2000" b="1" dirty="0" smtClean="0"/>
              <a:t>DOD World wide Manpower Distribution by Geographical Area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Some data   as of 2001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725 foreign bases</a:t>
            </a:r>
          </a:p>
          <a:p>
            <a:r>
              <a:rPr lang="en-US" sz="2000" b="1" dirty="0" smtClean="0"/>
              <a:t>254,788 military personal deployed</a:t>
            </a:r>
          </a:p>
          <a:p>
            <a:r>
              <a:rPr lang="en-US" sz="2000" b="1" dirty="0" smtClean="0"/>
              <a:t>In 153 countries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Overheads of table</a:t>
            </a:r>
            <a:endParaRPr lang="en-US" sz="2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Johnson’s claims</a:t>
            </a:r>
          </a:p>
          <a:p>
            <a:pPr>
              <a:buNone/>
            </a:pPr>
            <a:r>
              <a:rPr lang="en-US" sz="2000" b="1" dirty="0" smtClean="0"/>
              <a:t>Bases for spying, </a:t>
            </a:r>
          </a:p>
          <a:p>
            <a:pPr>
              <a:buNone/>
            </a:pPr>
            <a:r>
              <a:rPr lang="en-US" sz="2000" b="1" dirty="0" smtClean="0"/>
              <a:t>Surveillance</a:t>
            </a:r>
          </a:p>
          <a:p>
            <a:pPr>
              <a:buNone/>
            </a:pPr>
            <a:r>
              <a:rPr lang="en-US" sz="2000" b="1" dirty="0" smtClean="0"/>
              <a:t>Protecting access to resources (mostly oil)</a:t>
            </a:r>
          </a:p>
          <a:p>
            <a:pPr>
              <a:buNone/>
            </a:pPr>
            <a:r>
              <a:rPr lang="en-US" sz="2000" b="1" dirty="0" smtClean="0"/>
              <a:t>Claim represents a symbiotic relationship between big oil, government and the military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Note the counterfactual claims about invasion of Afghanistan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New bases in Afghanistan, Pakistan, Kyrgyzstan and Uzbekistan (since vacated)</a:t>
            </a:r>
            <a:endParaRPr lang="en-US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smtClean="0"/>
              <a:t>Bacevich – Take One</a:t>
            </a:r>
            <a:br>
              <a:rPr lang="en-US" sz="2700" b="1" dirty="0" smtClean="0"/>
            </a:br>
            <a:r>
              <a:rPr lang="en-US" sz="2700" b="1" dirty="0" smtClean="0"/>
              <a:t>American Empire from the End of the Cold War to 9/11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“Globalization “Is” the international system that replaced the Cold War</a:t>
            </a:r>
          </a:p>
          <a:p>
            <a:r>
              <a:rPr lang="en-US" sz="2000" b="1" dirty="0" smtClean="0"/>
              <a:t>The “desired” NSC-68 state of affairs – US economic (dollar), cultural, military and political “hegemony</a:t>
            </a:r>
          </a:p>
          <a:p>
            <a:r>
              <a:rPr lang="en-US" sz="2000" b="1" dirty="0" smtClean="0"/>
              <a:t>The sense of “unlimited opportunities – a new global order</a:t>
            </a:r>
          </a:p>
          <a:p>
            <a:endParaRPr lang="en-US" sz="2000" b="1" dirty="0"/>
          </a:p>
          <a:p>
            <a:r>
              <a:rPr lang="en-US" sz="2000" b="1" dirty="0" smtClean="0"/>
              <a:t>Claim – US policy derived from “American Exceptionalism</a:t>
            </a:r>
          </a:p>
          <a:p>
            <a:r>
              <a:rPr lang="en-US" sz="2000" b="1" dirty="0" smtClean="0"/>
              <a:t>No to power politics ---to achieve values</a:t>
            </a:r>
          </a:p>
          <a:p>
            <a:r>
              <a:rPr lang="en-US" sz="2000" b="1" dirty="0" smtClean="0"/>
              <a:t>No to War   -- use force in measured amounts</a:t>
            </a:r>
          </a:p>
          <a:p>
            <a:r>
              <a:rPr lang="en-US" sz="2000" b="1" dirty="0" smtClean="0"/>
              <a:t>No to limits  -- Resources were no constraint</a:t>
            </a:r>
            <a:endParaRPr lang="en-US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The 1991 Gulf War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The War to establish a new world order – get rid of tyrants and demonstrate US military superiority --- dissuade challengers and get those not in line with the new world order in line</a:t>
            </a:r>
          </a:p>
          <a:p>
            <a:r>
              <a:rPr lang="en-US" sz="2000" b="1" dirty="0" smtClean="0"/>
              <a:t>War a military success but little else</a:t>
            </a:r>
          </a:p>
          <a:p>
            <a:r>
              <a:rPr lang="en-US" sz="2000" b="1" dirty="0" smtClean="0"/>
              <a:t>New problems brewing and old ones lingering</a:t>
            </a:r>
          </a:p>
          <a:p>
            <a:r>
              <a:rPr lang="en-US" sz="2000" b="1" dirty="0" smtClean="0"/>
              <a:t>War lords (Somalia)</a:t>
            </a:r>
          </a:p>
          <a:p>
            <a:r>
              <a:rPr lang="en-US" sz="2000" b="1" dirty="0" smtClean="0"/>
              <a:t>Terrorism (bin Laden)</a:t>
            </a:r>
          </a:p>
          <a:p>
            <a:r>
              <a:rPr lang="en-US" sz="2000" b="1" dirty="0" smtClean="0"/>
              <a:t>Tyrants (Iraq, N. Korea, Serbia)</a:t>
            </a:r>
          </a:p>
          <a:p>
            <a:r>
              <a:rPr lang="en-US" sz="2000" b="1" dirty="0" smtClean="0"/>
              <a:t>Revolutionary regimes (Iran)</a:t>
            </a:r>
          </a:p>
          <a:p>
            <a:r>
              <a:rPr lang="en-US" sz="2000" b="1" dirty="0" smtClean="0"/>
              <a:t>Destabilized old empire (Russia)</a:t>
            </a:r>
          </a:p>
          <a:p>
            <a:r>
              <a:rPr lang="en-US" sz="2000" b="1" dirty="0" smtClean="0"/>
              <a:t>Ethnic conflicts ((Rwanda, Congo, Bosnia)</a:t>
            </a:r>
          </a:p>
          <a:p>
            <a:r>
              <a:rPr lang="en-US" sz="2000" b="1" dirty="0" smtClean="0"/>
              <a:t>As a result in the 90s the US ended up using military force more and less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Gunboats and Gurkhas – the militarization of US Foreign Policy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Note </a:t>
            </a:r>
            <a:r>
              <a:rPr lang="en-US" sz="2000" b="1" dirty="0"/>
              <a:t>o</a:t>
            </a:r>
            <a:r>
              <a:rPr lang="en-US" sz="2000" b="1" dirty="0" smtClean="0"/>
              <a:t>ur claim is  that of course gunboats and gurkhas is nothing new and the militarization of US FP  started long ago</a:t>
            </a:r>
          </a:p>
          <a:p>
            <a:endParaRPr lang="en-US" sz="2000" b="1" dirty="0"/>
          </a:p>
          <a:p>
            <a:r>
              <a:rPr lang="en-US" sz="2000" b="1" dirty="0" smtClean="0"/>
              <a:t>Bacevich argues that in the 90s US force was heavily used (Yes)  -- in Albrights language “the indispensible nation”  -- but puts Somalia – low to no causalities and play to US military strengths</a:t>
            </a:r>
          </a:p>
          <a:p>
            <a:r>
              <a:rPr lang="en-US" sz="2000" b="1" dirty="0" smtClean="0"/>
              <a:t>Gunboats – cruise missiles and precision munitions (Iraq, Bosnia,  Kosovo, Afghanistan</a:t>
            </a:r>
          </a:p>
          <a:p>
            <a:r>
              <a:rPr lang="en-US" sz="2000" b="1" dirty="0" smtClean="0"/>
              <a:t>Gurkhas  - foreign armies or proxies (Australians in E Timor,  UN peacekeepers, and other regional peacekeeping organizations, private military organizations, Croatian forces in Bosnia,  advisers in Colombia</a:t>
            </a:r>
            <a:endParaRPr lang="en-US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War for the Imperium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 smtClean="0"/>
              <a:t>Bacevich claims pre 9/11 globalization making war as opposed to the use of military force obsolete – post 9/11 perpetual war against the enemy (terror)</a:t>
            </a:r>
          </a:p>
          <a:p>
            <a:r>
              <a:rPr lang="en-US" sz="2000" b="1" dirty="0" smtClean="0"/>
              <a:t>War against terror was continuation of a strategy of to maintain economic openness and US dominance --  -- preemptive war doctrine and more openness of US policy to stay “first”  -- US policy “wrapped” in  protecting freedom</a:t>
            </a:r>
          </a:p>
          <a:p>
            <a:endParaRPr lang="en-US" sz="2000" b="1" dirty="0"/>
          </a:p>
          <a:p>
            <a:r>
              <a:rPr lang="en-US" sz="2000" b="1" dirty="0" smtClean="0"/>
              <a:t>9/11 did not change US strategic purpose nor is methods – remember book written before the Iraq war of 2003 – </a:t>
            </a:r>
          </a:p>
          <a:p>
            <a:endParaRPr lang="en-US" sz="2000" b="1" dirty="0"/>
          </a:p>
          <a:p>
            <a:r>
              <a:rPr lang="en-US" sz="2000" b="1" dirty="0" smtClean="0"/>
              <a:t>Afghanistan – a war fought with gunboats and gurkhas (our node 22)</a:t>
            </a:r>
          </a:p>
          <a:p>
            <a:r>
              <a:rPr lang="en-US" sz="2000" b="1" dirty="0" smtClean="0"/>
              <a:t>Initial air war not successful – then resort to Gurkhas (Northern Alliance) and then CIA and special forces and good old B52s</a:t>
            </a:r>
            <a:endParaRPr lang="en-US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The combo works –  Taliban defeated, almost no US causalities, new coalition government  -- some key mistakes – bin Laden allowed to escape, limited US forces committed, diversion toward Iraq, nation building on the cheap</a:t>
            </a:r>
          </a:p>
          <a:p>
            <a:pPr>
              <a:buNone/>
            </a:pPr>
            <a:r>
              <a:rPr lang="en-US" sz="2000" b="1" dirty="0" smtClean="0"/>
              <a:t>New relations in Central Asia, more bases</a:t>
            </a:r>
          </a:p>
          <a:p>
            <a:pPr>
              <a:buNone/>
            </a:pPr>
            <a:r>
              <a:rPr lang="en-US" sz="2000" b="1" dirty="0" smtClean="0"/>
              <a:t>And as Bacevich summed it up – the not so dirty little secret that the US had an informal empire and the problems that come with it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An Empire of Bases – Take Two</a:t>
            </a:r>
            <a:br>
              <a:rPr lang="en-US" sz="2400" b="1" dirty="0" smtClean="0"/>
            </a:br>
            <a:r>
              <a:rPr lang="en-US" sz="2400" b="1" dirty="0" smtClean="0"/>
              <a:t>Chalmers Johnson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the militarization of US foreign policy 1989-2002   </a:t>
            </a:r>
          </a:p>
          <a:p>
            <a:pPr>
              <a:buNone/>
            </a:pPr>
            <a:r>
              <a:rPr lang="en-US" sz="2000" b="1" dirty="0" smtClean="0"/>
              <a:t> claims the US no longer had a foreign policy but a military empire  and claim US rather being first among equals wanted or did become a unipolar power</a:t>
            </a:r>
          </a:p>
          <a:p>
            <a:pPr>
              <a:buNone/>
            </a:pPr>
            <a:r>
              <a:rPr lang="en-US" sz="2000" b="1" dirty="0" smtClean="0"/>
              <a:t>Responsibilities the US assumed</a:t>
            </a:r>
          </a:p>
          <a:p>
            <a:pPr marL="457200" indent="-457200">
              <a:buAutoNum type="arabicPeriod"/>
            </a:pPr>
            <a:r>
              <a:rPr lang="en-US" sz="2000" b="1" dirty="0" smtClean="0"/>
              <a:t>Humanitarian intervention</a:t>
            </a:r>
          </a:p>
          <a:p>
            <a:pPr marL="457200" indent="-457200">
              <a:buAutoNum type="arabicPeriod"/>
            </a:pPr>
            <a:r>
              <a:rPr lang="en-US" sz="2000" b="1" dirty="0" smtClean="0"/>
              <a:t>Spread of market democracy</a:t>
            </a:r>
          </a:p>
          <a:p>
            <a:pPr marL="457200" indent="-457200">
              <a:buAutoNum type="arabicPeriod"/>
            </a:pPr>
            <a:r>
              <a:rPr lang="en-US" sz="2000" b="1" dirty="0" smtClean="0"/>
              <a:t>Open warfare on drug cartels and indigenous political reform movements</a:t>
            </a:r>
          </a:p>
          <a:p>
            <a:pPr marL="457200" indent="-457200">
              <a:buAutoNum type="arabicPeriod"/>
            </a:pPr>
            <a:r>
              <a:rPr lang="en-US" sz="2000" b="1" dirty="0" smtClean="0"/>
              <a:t>Quarantining of rogue states</a:t>
            </a:r>
          </a:p>
          <a:p>
            <a:pPr marL="457200" indent="-457200">
              <a:buAutoNum type="arabicPeriod"/>
            </a:pPr>
            <a:r>
              <a:rPr lang="en-US" sz="2000" b="1" dirty="0" smtClean="0"/>
              <a:t>Preventive intervention</a:t>
            </a:r>
          </a:p>
          <a:p>
            <a:pPr marL="457200" indent="-457200">
              <a:buAutoNum type="arabicPeriod"/>
            </a:pPr>
            <a:r>
              <a:rPr lang="en-US" sz="2000" b="1" dirty="0" smtClean="0"/>
              <a:t>Endless war on terror</a:t>
            </a:r>
          </a:p>
          <a:p>
            <a:pPr marL="457200" indent="-457200">
              <a:buNone/>
            </a:pPr>
            <a:r>
              <a:rPr lang="en-US" sz="2000" b="1" dirty="0" smtClean="0"/>
              <a:t> only new this is (6)</a:t>
            </a:r>
            <a:endParaRPr lang="en-US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smtClean="0"/>
              <a:t>An empire of bases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Permanent naval bases</a:t>
            </a:r>
          </a:p>
          <a:p>
            <a:r>
              <a:rPr lang="en-US" sz="2000" b="1" dirty="0" smtClean="0"/>
              <a:t>Military airfields, </a:t>
            </a:r>
          </a:p>
          <a:p>
            <a:r>
              <a:rPr lang="en-US" sz="2000" b="1" dirty="0" smtClean="0"/>
              <a:t>Listening posts</a:t>
            </a:r>
          </a:p>
          <a:p>
            <a:r>
              <a:rPr lang="en-US" sz="2000" b="1" dirty="0" smtClean="0"/>
              <a:t>Strategic enclaves</a:t>
            </a:r>
          </a:p>
          <a:p>
            <a:r>
              <a:rPr lang="en-US" sz="2000" b="1" dirty="0" smtClean="0"/>
              <a:t>On every continent</a:t>
            </a:r>
          </a:p>
          <a:p>
            <a:r>
              <a:rPr lang="en-US" sz="2000" b="1" dirty="0" smtClean="0"/>
              <a:t>All told over 700</a:t>
            </a:r>
          </a:p>
          <a:p>
            <a:endParaRPr lang="en-US" sz="2000" b="1" dirty="0"/>
          </a:p>
          <a:p>
            <a:r>
              <a:rPr lang="en-US" sz="2000" b="1" dirty="0" smtClean="0"/>
              <a:t>Key argument</a:t>
            </a:r>
          </a:p>
          <a:p>
            <a:r>
              <a:rPr lang="en-US" sz="2000" b="1" dirty="0" smtClean="0"/>
              <a:t>Forward deployed troops and bases not really contribute to war fighting capabilities but to show the reach of US power and control</a:t>
            </a:r>
          </a:p>
          <a:p>
            <a:r>
              <a:rPr lang="en-US" sz="2000" b="1" dirty="0" smtClean="0"/>
              <a:t>War fighting comes largely from forces from the home land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The US form of empire  --- “an international protection racket” –</a:t>
            </a:r>
          </a:p>
          <a:p>
            <a:pPr>
              <a:buNone/>
            </a:pPr>
            <a:r>
              <a:rPr lang="en-US" sz="2400" b="1" dirty="0" smtClean="0"/>
              <a:t>Mutual defense treaties</a:t>
            </a:r>
          </a:p>
          <a:p>
            <a:pPr>
              <a:buNone/>
            </a:pPr>
            <a:r>
              <a:rPr lang="en-US" sz="2400" b="1" dirty="0" smtClean="0"/>
              <a:t>Military advisory groups</a:t>
            </a:r>
          </a:p>
          <a:p>
            <a:pPr>
              <a:buNone/>
            </a:pPr>
            <a:r>
              <a:rPr lang="en-US" sz="2400" b="1" dirty="0" smtClean="0"/>
              <a:t>Military forces stationed in foreign countries  (SOFAs)</a:t>
            </a:r>
          </a:p>
          <a:p>
            <a:pPr>
              <a:buNone/>
            </a:pPr>
            <a:r>
              <a:rPr lang="en-US" sz="2400" b="1" dirty="0" smtClean="0"/>
              <a:t>Produces what he calls satellites (clients)</a:t>
            </a:r>
            <a:endParaRPr lang="en-US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787</Words>
  <Application>Microsoft Office PowerPoint</Application>
  <PresentationFormat>On-screen Show (4:3)</PresentationFormat>
  <Paragraphs>88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Recent U.S. Foreign Policy</vt:lpstr>
      <vt:lpstr>Bacevich – Take One American Empire from the End of the Cold War to 9/11 </vt:lpstr>
      <vt:lpstr>The 1991 Gulf War</vt:lpstr>
      <vt:lpstr>Gunboats and Gurkhas – the militarization of US Foreign Policy</vt:lpstr>
      <vt:lpstr>War for the Imperium</vt:lpstr>
      <vt:lpstr>Slide 6</vt:lpstr>
      <vt:lpstr>An Empire of Bases – Take Two Chalmers Johnson</vt:lpstr>
      <vt:lpstr>An empire of bases </vt:lpstr>
      <vt:lpstr>Slide 9</vt:lpstr>
      <vt:lpstr>Examining the empire of bases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U.S. Foreign Policy</dc:title>
  <dc:creator>Stephen Majeski</dc:creator>
  <cp:lastModifiedBy>sfricks</cp:lastModifiedBy>
  <cp:revision>31</cp:revision>
  <dcterms:created xsi:type="dcterms:W3CDTF">2010-02-25T21:32:46Z</dcterms:created>
  <dcterms:modified xsi:type="dcterms:W3CDTF">2010-02-26T18:00:10Z</dcterms:modified>
</cp:coreProperties>
</file>